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Economica"/>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regular.fntdata"/><Relationship Id="rId22" Type="http://schemas.openxmlformats.org/officeDocument/2006/relationships/font" Target="fonts/Economica-italic.fntdata"/><Relationship Id="rId21" Type="http://schemas.openxmlformats.org/officeDocument/2006/relationships/font" Target="fonts/Economica-bold.fntdata"/><Relationship Id="rId24" Type="http://schemas.openxmlformats.org/officeDocument/2006/relationships/font" Target="fonts/OpenSans-regular.fntdata"/><Relationship Id="rId23" Type="http://schemas.openxmlformats.org/officeDocument/2006/relationships/font" Target="fonts/Economic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
            </a:r>
            <a:r>
              <a:rPr lang="en"/>
              <a:t>review pictures</a:t>
            </a:r>
            <a:endParaRPr/>
          </a:p>
          <a:p>
            <a:pPr indent="0" lvl="0" marL="0" rtl="0" algn="l">
              <a:spcBef>
                <a:spcPts val="0"/>
              </a:spcBef>
              <a:spcAft>
                <a:spcPts val="0"/>
              </a:spcAft>
              <a:buNone/>
            </a:pPr>
            <a:r>
              <a:rPr lang="en"/>
              <a:t>Slide numbers</a:t>
            </a:r>
            <a:endParaRPr/>
          </a:p>
          <a:p>
            <a:pPr indent="0" lvl="0" marL="0" rtl="0" algn="l">
              <a:spcBef>
                <a:spcPts val="0"/>
              </a:spcBef>
              <a:spcAft>
                <a:spcPts val="0"/>
              </a:spcAft>
              <a:buNone/>
            </a:pPr>
            <a:r>
              <a:rPr lang="en"/>
              <a:t>Speak slower</a:t>
            </a:r>
            <a:endParaRPr/>
          </a:p>
          <a:p>
            <a:pPr indent="0" lvl="0" marL="0" rtl="0" algn="l">
              <a:spcBef>
                <a:spcPts val="0"/>
              </a:spcBef>
              <a:spcAft>
                <a:spcPts val="0"/>
              </a:spcAft>
              <a:buNone/>
            </a:pPr>
            <a:r>
              <a:rPr lang="en"/>
              <a:t>Pause between motivation, project, between projects, etc. to clarify moving between ideas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dc5e9a07e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dc5e9a07e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Electrode design:</a:t>
            </a:r>
            <a:endParaRPr sz="1800">
              <a:solidFill>
                <a:srgbClr val="595959"/>
              </a:solidFill>
            </a:endParaRPr>
          </a:p>
          <a:p>
            <a:pPr indent="-342900" lvl="0" marL="457200" rtl="0" algn="l">
              <a:lnSpc>
                <a:spcPct val="115000"/>
              </a:lnSpc>
              <a:spcBef>
                <a:spcPts val="1200"/>
              </a:spcBef>
              <a:spcAft>
                <a:spcPts val="0"/>
              </a:spcAft>
              <a:buClr>
                <a:srgbClr val="595959"/>
              </a:buClr>
              <a:buSzPts val="1800"/>
              <a:buAutoNum type="arabicPeriod"/>
            </a:pPr>
            <a:r>
              <a:rPr lang="en" sz="1800">
                <a:solidFill>
                  <a:srgbClr val="595959"/>
                </a:solidFill>
              </a:rPr>
              <a:t>More intuitive length and width definition</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Allow more flexibility with electrode size and shape</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Better user interaction</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Routing:</a:t>
            </a:r>
            <a:endParaRPr sz="1800">
              <a:solidFill>
                <a:srgbClr val="595959"/>
              </a:solidFill>
            </a:endParaRPr>
          </a:p>
          <a:p>
            <a:pPr indent="-342900" lvl="0" marL="457200" rtl="0" algn="l">
              <a:lnSpc>
                <a:spcPct val="115000"/>
              </a:lnSpc>
              <a:spcBef>
                <a:spcPts val="1200"/>
              </a:spcBef>
              <a:spcAft>
                <a:spcPts val="0"/>
              </a:spcAft>
              <a:buClr>
                <a:srgbClr val="595959"/>
              </a:buClr>
              <a:buSzPts val="1800"/>
              <a:buAutoNum type="arabicPeriod"/>
            </a:pPr>
            <a:r>
              <a:rPr lang="en" sz="1800">
                <a:solidFill>
                  <a:srgbClr val="595959"/>
                </a:solidFill>
              </a:rPr>
              <a:t>More testing to clear potential bugs</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Incorporate more design constraints, such as avoiding sharp turns, preferred angle with the electrodes, etc.</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Simplify the decision process, potentially using very different idea and advanced algorithms.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db4bfb61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db4bfb61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dc5e9a07e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dc5e9a07e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Curren</a:t>
            </a:r>
            <a:r>
              <a:rPr lang="en" sz="1800">
                <a:solidFill>
                  <a:srgbClr val="595959"/>
                </a:solidFill>
              </a:rPr>
              <a:t>t capabilities:</a:t>
            </a:r>
            <a:endParaRPr sz="1800">
              <a:solidFill>
                <a:srgbClr val="595959"/>
              </a:solidFill>
            </a:endParaRPr>
          </a:p>
          <a:p>
            <a:pPr indent="-342900" lvl="0" marL="457200" rtl="0" algn="l">
              <a:lnSpc>
                <a:spcPct val="115000"/>
              </a:lnSpc>
              <a:spcBef>
                <a:spcPts val="1200"/>
              </a:spcBef>
              <a:spcAft>
                <a:spcPts val="0"/>
              </a:spcAft>
              <a:buClr>
                <a:srgbClr val="595959"/>
              </a:buClr>
              <a:buSzPts val="1800"/>
              <a:buAutoNum type="arabicPeriod"/>
            </a:pPr>
            <a:r>
              <a:rPr lang="en" sz="1800">
                <a:solidFill>
                  <a:srgbClr val="595959"/>
                </a:solidFill>
              </a:rPr>
              <a:t>Route to a “close enough” pair of pads in same number system as mezzanine board</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Assign the pair of electrode to the pair of pads reasonably</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Avoids the nanostructure, the markings, and the other route</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sz="1800">
                <a:solidFill>
                  <a:srgbClr val="595959"/>
                </a:solidFill>
              </a:rPr>
              <a:t>Main idea: </a:t>
            </a:r>
            <a:endParaRPr sz="1800">
              <a:solidFill>
                <a:srgbClr val="595959"/>
              </a:solidFill>
            </a:endParaRPr>
          </a:p>
          <a:p>
            <a:pPr indent="-342900" lvl="0" marL="457200" rtl="0" algn="l">
              <a:lnSpc>
                <a:spcPct val="115000"/>
              </a:lnSpc>
              <a:spcBef>
                <a:spcPts val="1200"/>
              </a:spcBef>
              <a:spcAft>
                <a:spcPts val="0"/>
              </a:spcAft>
              <a:buClr>
                <a:srgbClr val="595959"/>
              </a:buClr>
              <a:buSzPts val="1800"/>
              <a:buAutoNum type="arabicPeriod"/>
            </a:pPr>
            <a:r>
              <a:rPr lang="en" sz="1800">
                <a:solidFill>
                  <a:srgbClr val="595959"/>
                </a:solidFill>
              </a:rPr>
              <a:t>route to “special locations” in between markings</a:t>
            </a:r>
            <a:endParaRPr sz="1800">
              <a:solidFill>
                <a:srgbClr val="595959"/>
              </a:solidFill>
            </a:endParaRPr>
          </a:p>
          <a:p>
            <a:pPr indent="-342900" lvl="0" marL="457200" rtl="0" algn="l">
              <a:lnSpc>
                <a:spcPct val="115000"/>
              </a:lnSpc>
              <a:spcBef>
                <a:spcPts val="0"/>
              </a:spcBef>
              <a:spcAft>
                <a:spcPts val="0"/>
              </a:spcAft>
              <a:buClr>
                <a:srgbClr val="595959"/>
              </a:buClr>
              <a:buSzPts val="1800"/>
              <a:buAutoNum type="arabicPeriod"/>
            </a:pPr>
            <a:r>
              <a:rPr lang="en" sz="1800">
                <a:solidFill>
                  <a:srgbClr val="595959"/>
                </a:solidFill>
              </a:rPr>
              <a:t>Allowing various “modes” of routing; the program makes decision based on coordinate information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dc5e9a07e4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dc5e9a07e4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While the process is not yet fully automated and the design is not optimal, it is relatively easy and can allow multiple iterations of design within a short time, by changing a few parameters and re-running the program. It also has potential to be further developed to support more optimal design.</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The mezzanine board requires more testing and potential adjustments along with the main board.</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Ultimately, both projects are building towards to goal of allowing efficient measurements on different nanostructures. The code can make it easier to design silicon dies for different samples, which will be compatible with the mezzanine board design. The mezzanine and main boards can make it easy to repeatedly run experiments on fabricated silicon dies, easy to change different samples without re-working any connections with measurement device, and provide mechanically stable and electrically reliable connection between sample and measuring scope.</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0"/>
              </a:spcAft>
              <a:buNone/>
            </a:pPr>
            <a:r>
              <a:rPr lang="en" sz="1800">
                <a:solidFill>
                  <a:srgbClr val="595959"/>
                </a:solidFill>
              </a:rPr>
              <a:t>Urop experience:</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Tried out many new things! Gold plating in Rodgers lab, various methods to fill vias (although did not need them in the end). Fun hands-on experience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More understanding of the PCB structure, how things actually work on the physical level</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Applying skills to solve problem in an open setting- different from the very well-designed labs in class; how to approach problem, does not have a “solution” and knowing that ideas are not optimal, keep working on them and improving them as new unexpected things come up in testing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Most importantly: not knowing how to approach anything at first, to feeling more confident about trying different things out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Also importantly: time management &amp; self motivation; communications/presentation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Interest in doing more research in the future; still not sure what but very excited to see how EECS is applicable in so many things</a:t>
            </a:r>
            <a:endParaRPr sz="1800">
              <a:solidFill>
                <a:srgbClr val="595959"/>
              </a:solidFill>
            </a:endParaRPr>
          </a:p>
          <a:p>
            <a:pPr indent="0" lvl="0" marL="0" rtl="0" algn="l">
              <a:lnSpc>
                <a:spcPct val="115000"/>
              </a:lnSpc>
              <a:spcBef>
                <a:spcPts val="1200"/>
              </a:spcBef>
              <a:spcAft>
                <a:spcPts val="0"/>
              </a:spcAft>
              <a:buNone/>
            </a:pPr>
            <a:r>
              <a:t/>
            </a:r>
            <a:endParaRPr sz="1800">
              <a:solidFill>
                <a:srgbClr val="595959"/>
              </a:solidFill>
            </a:endParaRPr>
          </a:p>
          <a:p>
            <a:pPr indent="0" lvl="0" marL="0" rtl="0" algn="l">
              <a:lnSpc>
                <a:spcPct val="115000"/>
              </a:lnSpc>
              <a:spcBef>
                <a:spcPts val="1200"/>
              </a:spcBef>
              <a:spcAft>
                <a:spcPts val="1200"/>
              </a:spcAft>
              <a:buNone/>
            </a:pPr>
            <a:r>
              <a:rPr lang="en" sz="1800">
                <a:solidFill>
                  <a:srgbClr val="595959"/>
                </a:solidFill>
              </a:rPr>
              <a:t>Summer: going home! Spend time with family and friends, good food, learn to drive, traveling?</a:t>
            </a:r>
            <a:endParaRPr sz="18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db4bfb6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db4bfb6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595959"/>
                </a:solidFill>
              </a:rPr>
              <a:t>Urop experience:</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Tried out many new things! Gold plating in Rodgers lab, various methods to fill vias (although did not need them in the end). Fun hands-on experience</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More understanding of the PCB structure, how things actually work on the physical level</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Applying skills to solve problem in an open setting- different from the very well-designed labs in class; how to approach problem, does not have a “solution” and knowing that ideas are not optimal, keep working on them and improving them as new unexpected things come up in testing</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Most importantly: not knowing how to approach anything at first, to feeling more confident about trying different things out</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Also importantly: time management &amp; self motivation; communications/presentation</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Interest in doing more research in the future; still not sure what but very excited to see how EECS is applicable in so many things</a:t>
            </a:r>
            <a:endParaRPr sz="1800">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95959"/>
                </a:solidFill>
              </a:rPr>
              <a:t>Summer: going home! Spend time with family and friends, good food, learn to drive, traveling?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dc5e9a07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dc5e9a07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lot of samples- efficient ways to connect samples to the setup;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dc5e9a07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dc5e9a07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Mezzanine boards: reliable connection to sample and main board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dc5e9a07e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dc5e9a07e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595959"/>
                </a:solidFill>
              </a:rPr>
              <a:t>Mezzanine board should have:</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Good thermal relief</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Reliable connection to sample: wire bonding capability, and intuitive pad labeling system</a:t>
            </a:r>
            <a:endParaRPr sz="1800">
              <a:solidFill>
                <a:srgbClr val="595959"/>
              </a:solidFill>
            </a:endParaRPr>
          </a:p>
          <a:p>
            <a:pPr indent="-342900" lvl="0" marL="457200" rtl="0" algn="l">
              <a:spcBef>
                <a:spcPts val="0"/>
              </a:spcBef>
              <a:spcAft>
                <a:spcPts val="0"/>
              </a:spcAft>
              <a:buClr>
                <a:srgbClr val="595959"/>
              </a:buClr>
              <a:buSzPts val="1800"/>
              <a:buChar char="-"/>
            </a:pPr>
            <a:r>
              <a:rPr lang="en" sz="1800">
                <a:solidFill>
                  <a:srgbClr val="595959"/>
                </a:solidFill>
              </a:rPr>
              <a:t>Reliable connection to main board: mechanical and electrically secure, easy to assemble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dc5e9a07e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dc5e9a07e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Possibly repeated iterations of design; parameters must be compatible with mainboard &amp; silicon die</a:t>
            </a:r>
            <a:endParaRPr/>
          </a:p>
          <a:p>
            <a:pPr indent="0" lvl="0" marL="0" rtl="0" algn="l">
              <a:spcBef>
                <a:spcPts val="0"/>
              </a:spcBef>
              <a:spcAft>
                <a:spcPts val="0"/>
              </a:spcAft>
              <a:buNone/>
            </a:pPr>
            <a:r>
              <a:rPr lang="en"/>
              <a:t>Parametric design- not supported in KiCAD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dc5e9a07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dc5e9a07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dc5e9a07e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dc5e9a07e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solidFill>
                <a:srgbClr val="595959"/>
              </a:solidFill>
            </a:endParaRPr>
          </a:p>
          <a:p>
            <a:pPr indent="-342900" lvl="0" marL="457200" rtl="0" algn="l">
              <a:lnSpc>
                <a:spcPct val="115000"/>
              </a:lnSpc>
              <a:spcBef>
                <a:spcPts val="1200"/>
              </a:spcBef>
              <a:spcAft>
                <a:spcPts val="0"/>
              </a:spcAft>
              <a:buClr>
                <a:srgbClr val="595959"/>
              </a:buClr>
              <a:buSzPts val="1800"/>
              <a:buChar char="-"/>
            </a:pPr>
            <a:r>
              <a:rPr lang="en" sz="1800">
                <a:solidFill>
                  <a:srgbClr val="595959"/>
                </a:solidFill>
              </a:rPr>
              <a:t>Making a board with the laser cutting tool in Rodger’s Lab, test connections, adjust routing and vias sizes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Gold- plated the actual prototype with 0.8mm board</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Unfortunately does not bond well to sample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ddb4bfb610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ddb4bfb610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dc5e9a07e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dc5e9a07e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Reminder: silicon die again</a:t>
            </a:r>
            <a:endParaRPr/>
          </a:p>
          <a:p>
            <a:pPr indent="0" lvl="0" marL="0" rtl="0" algn="l">
              <a:spcBef>
                <a:spcPts val="0"/>
              </a:spcBef>
              <a:spcAft>
                <a:spcPts val="0"/>
              </a:spcAft>
              <a:buNone/>
            </a:pPr>
            <a:r>
              <a:rPr lang="en"/>
              <a:t>Motivation: tedious to make designs</a:t>
            </a:r>
            <a:endParaRPr/>
          </a:p>
          <a:p>
            <a:pPr indent="0" lvl="0" marL="0" rtl="0" algn="l">
              <a:spcBef>
                <a:spcPts val="0"/>
              </a:spcBef>
              <a:spcAft>
                <a:spcPts val="0"/>
              </a:spcAft>
              <a:buNone/>
            </a:pPr>
            <a:r>
              <a:rPr lang="en"/>
              <a:t>E.g. matlab process, screen-record video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9.png"/><Relationship Id="rId5"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1.jp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2.png"/><Relationship Id="rId4" Type="http://schemas.openxmlformats.org/officeDocument/2006/relationships/image" Target="../media/image5.jpg"/><Relationship Id="rId5" Type="http://schemas.openxmlformats.org/officeDocument/2006/relationships/image" Target="../media/image25.png"/><Relationship Id="rId6" Type="http://schemas.openxmlformats.org/officeDocument/2006/relationships/image" Target="../media/image6.png"/><Relationship Id="rId7"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25.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26.jpg"/><Relationship Id="rId5" Type="http://schemas.openxmlformats.org/officeDocument/2006/relationships/image" Target="../media/image27.png"/><Relationship Id="rId6"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drive.google.com/file/d/1pD5gbhHE5e_iXXeY221MPO7X0P-P778z/view" TargetMode="External"/><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11708" y="131012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SPCM Sample Stage </a:t>
            </a:r>
            <a:endParaRPr/>
          </a:p>
          <a:p>
            <a:pPr indent="0" lvl="0" marL="0" rtl="0" algn="ctr">
              <a:spcBef>
                <a:spcPts val="0"/>
              </a:spcBef>
              <a:spcAft>
                <a:spcPts val="0"/>
              </a:spcAft>
              <a:buNone/>
            </a:pPr>
            <a:r>
              <a:rPr lang="en"/>
              <a:t>&amp;</a:t>
            </a:r>
            <a:endParaRPr/>
          </a:p>
          <a:p>
            <a:pPr indent="0" lvl="0" marL="0" rtl="0" algn="ctr">
              <a:spcBef>
                <a:spcPts val="0"/>
              </a:spcBef>
              <a:spcAft>
                <a:spcPts val="0"/>
              </a:spcAft>
              <a:buNone/>
            </a:pPr>
            <a:r>
              <a:rPr lang="en"/>
              <a:t> Silicon Die Design Code</a:t>
            </a:r>
            <a:endParaRPr/>
          </a:p>
        </p:txBody>
      </p:sp>
      <p:pic>
        <p:nvPicPr>
          <p:cNvPr id="63" name="Google Shape;63;p13"/>
          <p:cNvPicPr preferRelativeResize="0"/>
          <p:nvPr/>
        </p:nvPicPr>
        <p:blipFill rotWithShape="1">
          <a:blip r:embed="rId3">
            <a:alphaModFix/>
          </a:blip>
          <a:srcRect b="12317" l="16969" r="27827" t="11463"/>
          <a:stretch/>
        </p:blipFill>
        <p:spPr>
          <a:xfrm>
            <a:off x="6141450" y="78875"/>
            <a:ext cx="2930150" cy="2275649"/>
          </a:xfrm>
          <a:prstGeom prst="rect">
            <a:avLst/>
          </a:prstGeom>
          <a:noFill/>
          <a:ln>
            <a:noFill/>
          </a:ln>
        </p:spPr>
      </p:pic>
      <p:pic>
        <p:nvPicPr>
          <p:cNvPr id="64" name="Google Shape;64;p13"/>
          <p:cNvPicPr preferRelativeResize="0"/>
          <p:nvPr/>
        </p:nvPicPr>
        <p:blipFill>
          <a:blip r:embed="rId4">
            <a:alphaModFix/>
          </a:blip>
          <a:stretch>
            <a:fillRect/>
          </a:stretch>
        </p:blipFill>
        <p:spPr>
          <a:xfrm>
            <a:off x="64549" y="78875"/>
            <a:ext cx="2314550" cy="3087777"/>
          </a:xfrm>
          <a:prstGeom prst="rect">
            <a:avLst/>
          </a:prstGeom>
          <a:noFill/>
          <a:ln>
            <a:noFill/>
          </a:ln>
        </p:spPr>
      </p:pic>
      <p:pic>
        <p:nvPicPr>
          <p:cNvPr id="65" name="Google Shape;65;p13"/>
          <p:cNvPicPr preferRelativeResize="0"/>
          <p:nvPr/>
        </p:nvPicPr>
        <p:blipFill>
          <a:blip r:embed="rId5">
            <a:alphaModFix/>
          </a:blip>
          <a:stretch>
            <a:fillRect/>
          </a:stretch>
        </p:blipFill>
        <p:spPr>
          <a:xfrm>
            <a:off x="6869778" y="2853975"/>
            <a:ext cx="2055622" cy="2052600"/>
          </a:xfrm>
          <a:prstGeom prst="rect">
            <a:avLst/>
          </a:prstGeom>
          <a:noFill/>
          <a:ln>
            <a:noFill/>
          </a:ln>
        </p:spPr>
      </p:pic>
      <p:pic>
        <p:nvPicPr>
          <p:cNvPr id="66" name="Google Shape;66;p13"/>
          <p:cNvPicPr preferRelativeResize="0"/>
          <p:nvPr/>
        </p:nvPicPr>
        <p:blipFill>
          <a:blip r:embed="rId6">
            <a:alphaModFix/>
          </a:blip>
          <a:stretch>
            <a:fillRect/>
          </a:stretch>
        </p:blipFill>
        <p:spPr>
          <a:xfrm>
            <a:off x="64550" y="3557025"/>
            <a:ext cx="4941901" cy="1462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2"/>
          <p:cNvSpPr txBox="1"/>
          <p:nvPr>
            <p:ph type="title"/>
          </p:nvPr>
        </p:nvSpPr>
        <p:spPr>
          <a:xfrm>
            <a:off x="62050" y="16137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Automated electrode design for the silicon die</a:t>
            </a:r>
            <a:endParaRPr/>
          </a:p>
        </p:txBody>
      </p:sp>
      <p:pic>
        <p:nvPicPr>
          <p:cNvPr id="180" name="Google Shape;180;p22"/>
          <p:cNvPicPr preferRelativeResize="0"/>
          <p:nvPr/>
        </p:nvPicPr>
        <p:blipFill>
          <a:blip r:embed="rId3">
            <a:alphaModFix/>
          </a:blip>
          <a:stretch>
            <a:fillRect/>
          </a:stretch>
        </p:blipFill>
        <p:spPr>
          <a:xfrm>
            <a:off x="161925" y="600825"/>
            <a:ext cx="3262276" cy="1920850"/>
          </a:xfrm>
          <a:prstGeom prst="rect">
            <a:avLst/>
          </a:prstGeom>
          <a:noFill/>
          <a:ln>
            <a:noFill/>
          </a:ln>
        </p:spPr>
      </p:pic>
      <p:sp>
        <p:nvSpPr>
          <p:cNvPr id="181" name="Google Shape;181;p22"/>
          <p:cNvSpPr txBox="1"/>
          <p:nvPr/>
        </p:nvSpPr>
        <p:spPr>
          <a:xfrm>
            <a:off x="0" y="2223575"/>
            <a:ext cx="58365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Design electrodes</a:t>
            </a:r>
            <a:endParaRPr sz="1800">
              <a:solidFill>
                <a:schemeClr val="dk1"/>
              </a:solidFill>
              <a:latin typeface="Open Sans"/>
              <a:ea typeface="Open Sans"/>
              <a:cs typeface="Open Sans"/>
              <a:sym typeface="Open Sans"/>
            </a:endParaRPr>
          </a:p>
        </p:txBody>
      </p:sp>
      <p:pic>
        <p:nvPicPr>
          <p:cNvPr id="182" name="Google Shape;182;p22"/>
          <p:cNvPicPr preferRelativeResize="0"/>
          <p:nvPr/>
        </p:nvPicPr>
        <p:blipFill>
          <a:blip r:embed="rId4">
            <a:alphaModFix/>
          </a:blip>
          <a:stretch>
            <a:fillRect/>
          </a:stretch>
        </p:blipFill>
        <p:spPr>
          <a:xfrm>
            <a:off x="4800562" y="1862113"/>
            <a:ext cx="3954673" cy="2133637"/>
          </a:xfrm>
          <a:prstGeom prst="rect">
            <a:avLst/>
          </a:prstGeom>
          <a:noFill/>
          <a:ln>
            <a:noFill/>
          </a:ln>
        </p:spPr>
      </p:pic>
      <p:sp>
        <p:nvSpPr>
          <p:cNvPr id="183" name="Google Shape;183;p22"/>
          <p:cNvSpPr txBox="1"/>
          <p:nvPr/>
        </p:nvSpPr>
        <p:spPr>
          <a:xfrm>
            <a:off x="4491900" y="944175"/>
            <a:ext cx="457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2. Directly read MatLab output file and write into KLayout</a:t>
            </a:r>
            <a:endParaRPr sz="1800">
              <a:solidFill>
                <a:schemeClr val="dk1"/>
              </a:solidFill>
              <a:latin typeface="Open Sans"/>
              <a:ea typeface="Open Sans"/>
              <a:cs typeface="Open Sans"/>
              <a:sym typeface="Open Sans"/>
            </a:endParaRPr>
          </a:p>
        </p:txBody>
      </p:sp>
      <p:pic>
        <p:nvPicPr>
          <p:cNvPr id="184" name="Google Shape;184;p22"/>
          <p:cNvPicPr preferRelativeResize="0"/>
          <p:nvPr/>
        </p:nvPicPr>
        <p:blipFill rotWithShape="1">
          <a:blip r:embed="rId5">
            <a:alphaModFix/>
          </a:blip>
          <a:srcRect b="0" l="0" r="11668" t="0"/>
          <a:stretch/>
        </p:blipFill>
        <p:spPr>
          <a:xfrm>
            <a:off x="920600" y="2685275"/>
            <a:ext cx="3262274" cy="2312526"/>
          </a:xfrm>
          <a:prstGeom prst="rect">
            <a:avLst/>
          </a:prstGeom>
          <a:noFill/>
          <a:ln>
            <a:noFill/>
          </a:ln>
        </p:spPr>
      </p:pic>
      <p:sp>
        <p:nvSpPr>
          <p:cNvPr id="185" name="Google Shape;185;p22"/>
          <p:cNvSpPr txBox="1"/>
          <p:nvPr/>
        </p:nvSpPr>
        <p:spPr>
          <a:xfrm>
            <a:off x="5390750" y="4174775"/>
            <a:ext cx="375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3. Auto-routing that handles simple cases</a:t>
            </a:r>
            <a:endParaRPr sz="1800">
              <a:solidFill>
                <a:schemeClr val="dk1"/>
              </a:solidFill>
              <a:latin typeface="Open Sans"/>
              <a:ea typeface="Open Sans"/>
              <a:cs typeface="Open Sans"/>
              <a:sym typeface="Open Sans"/>
            </a:endParaRPr>
          </a:p>
        </p:txBody>
      </p:sp>
      <p:sp>
        <p:nvSpPr>
          <p:cNvPr id="186" name="Google Shape;186;p22"/>
          <p:cNvSpPr/>
          <p:nvPr/>
        </p:nvSpPr>
        <p:spPr>
          <a:xfrm>
            <a:off x="920600" y="1882600"/>
            <a:ext cx="227700" cy="461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7" name="Google Shape;187;p22"/>
          <p:cNvSpPr/>
          <p:nvPr/>
        </p:nvSpPr>
        <p:spPr>
          <a:xfrm rot="10800000">
            <a:off x="7744850" y="1330400"/>
            <a:ext cx="282000" cy="461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8" name="Google Shape;188;p22"/>
          <p:cNvSpPr/>
          <p:nvPr/>
        </p:nvSpPr>
        <p:spPr>
          <a:xfrm rot="-5400000">
            <a:off x="4847975" y="4313375"/>
            <a:ext cx="248100" cy="4617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89" name="Google Shape;18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Examples of electrodes design</a:t>
            </a:r>
            <a:endParaRPr/>
          </a:p>
        </p:txBody>
      </p:sp>
      <p:sp>
        <p:nvSpPr>
          <p:cNvPr id="195" name="Google Shape;195;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23"/>
          <p:cNvPicPr preferRelativeResize="0"/>
          <p:nvPr/>
        </p:nvPicPr>
        <p:blipFill>
          <a:blip r:embed="rId3">
            <a:alphaModFix/>
          </a:blip>
          <a:stretch>
            <a:fillRect/>
          </a:stretch>
        </p:blipFill>
        <p:spPr>
          <a:xfrm>
            <a:off x="311688" y="1183550"/>
            <a:ext cx="1627200" cy="2776399"/>
          </a:xfrm>
          <a:prstGeom prst="rect">
            <a:avLst/>
          </a:prstGeom>
          <a:noFill/>
          <a:ln>
            <a:noFill/>
          </a:ln>
        </p:spPr>
      </p:pic>
      <p:pic>
        <p:nvPicPr>
          <p:cNvPr id="197" name="Google Shape;197;p23"/>
          <p:cNvPicPr preferRelativeResize="0"/>
          <p:nvPr/>
        </p:nvPicPr>
        <p:blipFill rotWithShape="1">
          <a:blip r:embed="rId4">
            <a:alphaModFix/>
          </a:blip>
          <a:srcRect b="0" l="0" r="11668" t="0"/>
          <a:stretch/>
        </p:blipFill>
        <p:spPr>
          <a:xfrm>
            <a:off x="2135425" y="1271350"/>
            <a:ext cx="3262274" cy="2312526"/>
          </a:xfrm>
          <a:prstGeom prst="rect">
            <a:avLst/>
          </a:prstGeom>
          <a:noFill/>
          <a:ln>
            <a:noFill/>
          </a:ln>
        </p:spPr>
      </p:pic>
      <p:pic>
        <p:nvPicPr>
          <p:cNvPr id="198" name="Google Shape;198;p23"/>
          <p:cNvPicPr preferRelativeResize="0"/>
          <p:nvPr/>
        </p:nvPicPr>
        <p:blipFill>
          <a:blip r:embed="rId5">
            <a:alphaModFix/>
          </a:blip>
          <a:stretch>
            <a:fillRect/>
          </a:stretch>
        </p:blipFill>
        <p:spPr>
          <a:xfrm>
            <a:off x="5454725" y="1090125"/>
            <a:ext cx="1890950" cy="1437275"/>
          </a:xfrm>
          <a:prstGeom prst="rect">
            <a:avLst/>
          </a:prstGeom>
          <a:noFill/>
          <a:ln>
            <a:noFill/>
          </a:ln>
        </p:spPr>
      </p:pic>
      <p:pic>
        <p:nvPicPr>
          <p:cNvPr id="199" name="Google Shape;199;p23"/>
          <p:cNvPicPr preferRelativeResize="0"/>
          <p:nvPr/>
        </p:nvPicPr>
        <p:blipFill>
          <a:blip r:embed="rId6">
            <a:alphaModFix/>
          </a:blip>
          <a:stretch>
            <a:fillRect/>
          </a:stretch>
        </p:blipFill>
        <p:spPr>
          <a:xfrm>
            <a:off x="5746624" y="2855650"/>
            <a:ext cx="2769958" cy="2077469"/>
          </a:xfrm>
          <a:prstGeom prst="rect">
            <a:avLst/>
          </a:prstGeom>
          <a:noFill/>
          <a:ln>
            <a:noFill/>
          </a:ln>
        </p:spPr>
      </p:pic>
      <p:sp>
        <p:nvSpPr>
          <p:cNvPr id="200" name="Google Shape;200;p23"/>
          <p:cNvSpPr/>
          <p:nvPr/>
        </p:nvSpPr>
        <p:spPr>
          <a:xfrm>
            <a:off x="4815675" y="4353875"/>
            <a:ext cx="993000" cy="49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01" name="Google Shape;201;p23"/>
          <p:cNvSpPr txBox="1"/>
          <p:nvPr/>
        </p:nvSpPr>
        <p:spPr>
          <a:xfrm>
            <a:off x="2720425" y="4371275"/>
            <a:ext cx="595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Designed by hand</a:t>
            </a:r>
            <a:endParaRPr sz="18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txBox="1"/>
          <p:nvPr>
            <p:ph type="title"/>
          </p:nvPr>
        </p:nvSpPr>
        <p:spPr>
          <a:xfrm>
            <a:off x="0" y="701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Specific routing considerations</a:t>
            </a:r>
            <a:endParaRPr/>
          </a:p>
        </p:txBody>
      </p:sp>
      <p:pic>
        <p:nvPicPr>
          <p:cNvPr id="207" name="Google Shape;207;p24"/>
          <p:cNvPicPr preferRelativeResize="0"/>
          <p:nvPr/>
        </p:nvPicPr>
        <p:blipFill>
          <a:blip r:embed="rId3">
            <a:alphaModFix/>
          </a:blip>
          <a:stretch>
            <a:fillRect/>
          </a:stretch>
        </p:blipFill>
        <p:spPr>
          <a:xfrm>
            <a:off x="1686100" y="642825"/>
            <a:ext cx="5356299" cy="4071249"/>
          </a:xfrm>
          <a:prstGeom prst="rect">
            <a:avLst/>
          </a:prstGeom>
          <a:noFill/>
          <a:ln>
            <a:noFill/>
          </a:ln>
        </p:spPr>
      </p:pic>
      <p:sp>
        <p:nvSpPr>
          <p:cNvPr id="208" name="Google Shape;208;p24"/>
          <p:cNvSpPr/>
          <p:nvPr/>
        </p:nvSpPr>
        <p:spPr>
          <a:xfrm rot="10800000">
            <a:off x="7042400" y="4042950"/>
            <a:ext cx="486300" cy="425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24"/>
          <p:cNvSpPr txBox="1"/>
          <p:nvPr/>
        </p:nvSpPr>
        <p:spPr>
          <a:xfrm>
            <a:off x="7577700" y="3607350"/>
            <a:ext cx="156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Choose a nearby pair of pads</a:t>
            </a:r>
            <a:endParaRPr sz="1600">
              <a:latin typeface="Open Sans"/>
              <a:ea typeface="Open Sans"/>
              <a:cs typeface="Open Sans"/>
              <a:sym typeface="Open Sans"/>
            </a:endParaRPr>
          </a:p>
        </p:txBody>
      </p:sp>
      <p:sp>
        <p:nvSpPr>
          <p:cNvPr id="210" name="Google Shape;210;p24"/>
          <p:cNvSpPr txBox="1"/>
          <p:nvPr/>
        </p:nvSpPr>
        <p:spPr>
          <a:xfrm>
            <a:off x="0" y="1418625"/>
            <a:ext cx="5496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Open Sans"/>
                <a:ea typeface="Open Sans"/>
                <a:cs typeface="Open Sans"/>
                <a:sym typeface="Open Sans"/>
              </a:rPr>
              <a:t>Avoids markings</a:t>
            </a:r>
            <a:endParaRPr sz="1700">
              <a:solidFill>
                <a:schemeClr val="dk1"/>
              </a:solidFill>
              <a:latin typeface="Open Sans"/>
              <a:ea typeface="Open Sans"/>
              <a:cs typeface="Open Sans"/>
              <a:sym typeface="Open Sans"/>
            </a:endParaRPr>
          </a:p>
        </p:txBody>
      </p:sp>
      <p:sp>
        <p:nvSpPr>
          <p:cNvPr id="211" name="Google Shape;211;p24"/>
          <p:cNvSpPr/>
          <p:nvPr/>
        </p:nvSpPr>
        <p:spPr>
          <a:xfrm flipH="1" rot="9144660">
            <a:off x="3972097" y="678901"/>
            <a:ext cx="1043561" cy="182494"/>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4"/>
          <p:cNvSpPr/>
          <p:nvPr/>
        </p:nvSpPr>
        <p:spPr>
          <a:xfrm flipH="1" rot="-7154720">
            <a:off x="357930" y="2473093"/>
            <a:ext cx="1715689" cy="18226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3" name="Google Shape;213;p24"/>
          <p:cNvSpPr/>
          <p:nvPr/>
        </p:nvSpPr>
        <p:spPr>
          <a:xfrm flipH="1" rot="-9417555">
            <a:off x="1252253" y="1791363"/>
            <a:ext cx="414680" cy="182543"/>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4"/>
          <p:cNvSpPr txBox="1"/>
          <p:nvPr/>
        </p:nvSpPr>
        <p:spPr>
          <a:xfrm>
            <a:off x="4884100" y="181125"/>
            <a:ext cx="415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1"/>
                </a:solidFill>
                <a:latin typeface="Open Sans"/>
                <a:ea typeface="Open Sans"/>
                <a:cs typeface="Open Sans"/>
                <a:sym typeface="Open Sans"/>
              </a:rPr>
              <a:t>Intermediate routing points</a:t>
            </a:r>
            <a:endParaRPr i="1" sz="1800">
              <a:solidFill>
                <a:schemeClr val="dk1"/>
              </a:solidFill>
              <a:latin typeface="Open Sans"/>
              <a:ea typeface="Open Sans"/>
              <a:cs typeface="Open Sans"/>
              <a:sym typeface="Open Sans"/>
            </a:endParaRPr>
          </a:p>
        </p:txBody>
      </p:sp>
      <p:sp>
        <p:nvSpPr>
          <p:cNvPr id="215" name="Google Shape;215;p24"/>
          <p:cNvSpPr/>
          <p:nvPr/>
        </p:nvSpPr>
        <p:spPr>
          <a:xfrm flipH="1" rot="7824285">
            <a:off x="3547288" y="1371298"/>
            <a:ext cx="2181791" cy="182385"/>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24"/>
          <p:cNvSpPr txBox="1"/>
          <p:nvPr/>
        </p:nvSpPr>
        <p:spPr>
          <a:xfrm>
            <a:off x="6858325" y="1755638"/>
            <a:ext cx="2442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Avoid routes crossing</a:t>
            </a:r>
            <a:endParaRPr sz="1800">
              <a:solidFill>
                <a:schemeClr val="dk1"/>
              </a:solidFill>
              <a:latin typeface="Open Sans"/>
              <a:ea typeface="Open Sans"/>
              <a:cs typeface="Open Sans"/>
              <a:sym typeface="Open Sans"/>
            </a:endParaRPr>
          </a:p>
        </p:txBody>
      </p:sp>
      <p:sp>
        <p:nvSpPr>
          <p:cNvPr id="217" name="Google Shape;217;p24"/>
          <p:cNvSpPr/>
          <p:nvPr/>
        </p:nvSpPr>
        <p:spPr>
          <a:xfrm flipH="1" rot="10310237">
            <a:off x="5861042" y="2178563"/>
            <a:ext cx="819806" cy="182476"/>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8" name="Google Shape;218;p24"/>
          <p:cNvSpPr/>
          <p:nvPr/>
        </p:nvSpPr>
        <p:spPr>
          <a:xfrm flipH="1" rot="-6398673">
            <a:off x="1757875" y="2939630"/>
            <a:ext cx="1715583" cy="182236"/>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24"/>
          <p:cNvSpPr txBox="1"/>
          <p:nvPr/>
        </p:nvSpPr>
        <p:spPr>
          <a:xfrm>
            <a:off x="2032100" y="3838200"/>
            <a:ext cx="549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Avoid sample</a:t>
            </a:r>
            <a:endParaRPr sz="1800">
              <a:solidFill>
                <a:schemeClr val="dk1"/>
              </a:solidFill>
              <a:latin typeface="Open Sans"/>
              <a:ea typeface="Open Sans"/>
              <a:cs typeface="Open Sans"/>
              <a:sym typeface="Open Sans"/>
            </a:endParaRPr>
          </a:p>
        </p:txBody>
      </p:sp>
      <p:sp>
        <p:nvSpPr>
          <p:cNvPr id="220" name="Google Shape;220;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262100" y="2356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pic>
        <p:nvPicPr>
          <p:cNvPr id="226" name="Google Shape;226;p25"/>
          <p:cNvPicPr preferRelativeResize="0"/>
          <p:nvPr/>
        </p:nvPicPr>
        <p:blipFill>
          <a:blip r:embed="rId3">
            <a:alphaModFix/>
          </a:blip>
          <a:stretch>
            <a:fillRect/>
          </a:stretch>
        </p:blipFill>
        <p:spPr>
          <a:xfrm>
            <a:off x="262100" y="1017725"/>
            <a:ext cx="1890950" cy="1437275"/>
          </a:xfrm>
          <a:prstGeom prst="rect">
            <a:avLst/>
          </a:prstGeom>
          <a:noFill/>
          <a:ln>
            <a:noFill/>
          </a:ln>
        </p:spPr>
      </p:pic>
      <p:sp>
        <p:nvSpPr>
          <p:cNvPr id="227" name="Google Shape;227;p25"/>
          <p:cNvSpPr/>
          <p:nvPr/>
        </p:nvSpPr>
        <p:spPr>
          <a:xfrm>
            <a:off x="1974075" y="1270000"/>
            <a:ext cx="1613400" cy="476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8" name="Google Shape;228;p25"/>
          <p:cNvSpPr txBox="1"/>
          <p:nvPr/>
        </p:nvSpPr>
        <p:spPr>
          <a:xfrm>
            <a:off x="0" y="2571750"/>
            <a:ext cx="2778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Allows easier repeated design iterations</a:t>
            </a:r>
            <a:endParaRPr sz="1800">
              <a:solidFill>
                <a:schemeClr val="dk1"/>
              </a:solidFill>
              <a:latin typeface="Open Sans"/>
              <a:ea typeface="Open Sans"/>
              <a:cs typeface="Open Sans"/>
              <a:sym typeface="Open Sans"/>
            </a:endParaRPr>
          </a:p>
        </p:txBody>
      </p:sp>
      <p:pic>
        <p:nvPicPr>
          <p:cNvPr id="229" name="Google Shape;229;p25"/>
          <p:cNvPicPr preferRelativeResize="0"/>
          <p:nvPr/>
        </p:nvPicPr>
        <p:blipFill>
          <a:blip r:embed="rId4">
            <a:alphaModFix/>
          </a:blip>
          <a:stretch>
            <a:fillRect/>
          </a:stretch>
        </p:blipFill>
        <p:spPr>
          <a:xfrm>
            <a:off x="3587463" y="893001"/>
            <a:ext cx="5700326" cy="1686725"/>
          </a:xfrm>
          <a:prstGeom prst="rect">
            <a:avLst/>
          </a:prstGeom>
          <a:noFill/>
          <a:ln>
            <a:noFill/>
          </a:ln>
        </p:spPr>
      </p:pic>
      <p:sp>
        <p:nvSpPr>
          <p:cNvPr id="230" name="Google Shape;230;p25"/>
          <p:cNvSpPr txBox="1"/>
          <p:nvPr/>
        </p:nvSpPr>
        <p:spPr>
          <a:xfrm>
            <a:off x="2046825" y="808300"/>
            <a:ext cx="1467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compatible</a:t>
            </a:r>
            <a:endParaRPr b="1" sz="1800">
              <a:solidFill>
                <a:schemeClr val="dk1"/>
              </a:solidFill>
              <a:latin typeface="Open Sans"/>
              <a:ea typeface="Open Sans"/>
              <a:cs typeface="Open Sans"/>
              <a:sym typeface="Open Sans"/>
            </a:endParaRPr>
          </a:p>
        </p:txBody>
      </p:sp>
      <p:sp>
        <p:nvSpPr>
          <p:cNvPr id="231" name="Google Shape;231;p25"/>
          <p:cNvSpPr txBox="1"/>
          <p:nvPr/>
        </p:nvSpPr>
        <p:spPr>
          <a:xfrm>
            <a:off x="3718513" y="152500"/>
            <a:ext cx="570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Easier repeated experiments; easier to </a:t>
            </a:r>
            <a:r>
              <a:rPr lang="en" sz="1800">
                <a:solidFill>
                  <a:schemeClr val="dk1"/>
                </a:solidFill>
                <a:latin typeface="Open Sans"/>
                <a:ea typeface="Open Sans"/>
                <a:cs typeface="Open Sans"/>
                <a:sym typeface="Open Sans"/>
              </a:rPr>
              <a:t>assemble; </a:t>
            </a:r>
            <a:r>
              <a:rPr lang="en" sz="1800">
                <a:solidFill>
                  <a:schemeClr val="dk1"/>
                </a:solidFill>
                <a:latin typeface="Open Sans"/>
                <a:ea typeface="Open Sans"/>
                <a:cs typeface="Open Sans"/>
                <a:sym typeface="Open Sans"/>
              </a:rPr>
              <a:t>easier to change between different samples</a:t>
            </a:r>
            <a:endParaRPr sz="1800">
              <a:solidFill>
                <a:schemeClr val="dk1"/>
              </a:solidFill>
              <a:latin typeface="Open Sans"/>
              <a:ea typeface="Open Sans"/>
              <a:cs typeface="Open Sans"/>
              <a:sym typeface="Open Sans"/>
            </a:endParaRPr>
          </a:p>
        </p:txBody>
      </p:sp>
      <p:sp>
        <p:nvSpPr>
          <p:cNvPr id="232" name="Google Shape;232;p25"/>
          <p:cNvSpPr txBox="1"/>
          <p:nvPr/>
        </p:nvSpPr>
        <p:spPr>
          <a:xfrm>
            <a:off x="5309950" y="3236600"/>
            <a:ext cx="271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Secure connection via Brady’s main board</a:t>
            </a:r>
            <a:endParaRPr sz="1800">
              <a:solidFill>
                <a:schemeClr val="dk1"/>
              </a:solidFill>
              <a:latin typeface="Open Sans"/>
              <a:ea typeface="Open Sans"/>
              <a:cs typeface="Open Sans"/>
              <a:sym typeface="Open Sans"/>
            </a:endParaRPr>
          </a:p>
        </p:txBody>
      </p:sp>
      <p:sp>
        <p:nvSpPr>
          <p:cNvPr id="233" name="Google Shape;233;p25"/>
          <p:cNvSpPr/>
          <p:nvPr/>
        </p:nvSpPr>
        <p:spPr>
          <a:xfrm rot="10800000">
            <a:off x="5335025" y="2637600"/>
            <a:ext cx="2847000" cy="1808400"/>
          </a:xfrm>
          <a:prstGeom prst="bentArrow">
            <a:avLst>
              <a:gd fmla="val 13157" name="adj1"/>
              <a:gd fmla="val 15392" name="adj2"/>
              <a:gd fmla="val 19010" name="adj3"/>
              <a:gd fmla="val 44043"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4" name="Google Shape;234;p25"/>
          <p:cNvPicPr preferRelativeResize="0"/>
          <p:nvPr/>
        </p:nvPicPr>
        <p:blipFill rotWithShape="1">
          <a:blip r:embed="rId5">
            <a:alphaModFix/>
          </a:blip>
          <a:srcRect b="2989" l="0" r="0" t="2989"/>
          <a:stretch/>
        </p:blipFill>
        <p:spPr>
          <a:xfrm>
            <a:off x="2778000" y="2571750"/>
            <a:ext cx="2003176" cy="2512651"/>
          </a:xfrm>
          <a:prstGeom prst="rect">
            <a:avLst/>
          </a:prstGeom>
          <a:noFill/>
          <a:ln>
            <a:noFill/>
          </a:ln>
        </p:spPr>
      </p:pic>
      <p:sp>
        <p:nvSpPr>
          <p:cNvPr id="235" name="Google Shape;23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Urop experience &amp; summer plans</a:t>
            </a:r>
            <a:endParaRPr/>
          </a:p>
        </p:txBody>
      </p:sp>
      <p:sp>
        <p:nvSpPr>
          <p:cNvPr id="241" name="Google Shape;241;p26"/>
          <p:cNvSpPr txBox="1"/>
          <p:nvPr>
            <p:ph idx="1" type="body"/>
          </p:nvPr>
        </p:nvSpPr>
        <p:spPr>
          <a:xfrm>
            <a:off x="311700" y="1225225"/>
            <a:ext cx="8520600" cy="3354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Urop experience:</a:t>
            </a:r>
            <a:endParaRPr/>
          </a:p>
          <a:p>
            <a:pPr indent="-342900" lvl="0" marL="457200" rtl="0" algn="l">
              <a:spcBef>
                <a:spcPts val="1200"/>
              </a:spcBef>
              <a:spcAft>
                <a:spcPts val="0"/>
              </a:spcAft>
              <a:buSzPts val="1800"/>
              <a:buChar char="-"/>
            </a:pPr>
            <a:r>
              <a:rPr lang="en"/>
              <a:t>Tried out new things &amp; hands-on experience</a:t>
            </a:r>
            <a:endParaRPr/>
          </a:p>
          <a:p>
            <a:pPr indent="-342900" lvl="0" marL="457200" rtl="0" algn="l">
              <a:spcBef>
                <a:spcPts val="0"/>
              </a:spcBef>
              <a:spcAft>
                <a:spcPts val="0"/>
              </a:spcAft>
              <a:buSzPts val="1800"/>
              <a:buChar char="-"/>
            </a:pPr>
            <a:r>
              <a:rPr lang="en"/>
              <a:t>PCB structure, how things actually work on the physical level</a:t>
            </a:r>
            <a:endParaRPr/>
          </a:p>
          <a:p>
            <a:pPr indent="-342900" lvl="0" marL="457200" rtl="0" algn="l">
              <a:spcBef>
                <a:spcPts val="0"/>
              </a:spcBef>
              <a:spcAft>
                <a:spcPts val="0"/>
              </a:spcAft>
              <a:buSzPts val="1800"/>
              <a:buChar char="-"/>
            </a:pPr>
            <a:r>
              <a:rPr lang="en"/>
              <a:t>Applying skills to solve problem in an open setting</a:t>
            </a:r>
            <a:endParaRPr/>
          </a:p>
          <a:p>
            <a:pPr indent="-342900" lvl="0" marL="457200" rtl="0" algn="l">
              <a:spcBef>
                <a:spcPts val="0"/>
              </a:spcBef>
              <a:spcAft>
                <a:spcPts val="0"/>
              </a:spcAft>
              <a:buSzPts val="1800"/>
              <a:buChar char="-"/>
            </a:pPr>
            <a:r>
              <a:rPr lang="en"/>
              <a:t>feeling more confident about trying different things out</a:t>
            </a:r>
            <a:endParaRPr/>
          </a:p>
          <a:p>
            <a:pPr indent="0" lvl="0" marL="0" rtl="0" algn="l">
              <a:spcBef>
                <a:spcPts val="1200"/>
              </a:spcBef>
              <a:spcAft>
                <a:spcPts val="0"/>
              </a:spcAft>
              <a:buNone/>
            </a:pPr>
            <a:r>
              <a:rPr lang="en"/>
              <a:t>Summer:</a:t>
            </a:r>
            <a:endParaRPr/>
          </a:p>
          <a:p>
            <a:pPr indent="-342900" lvl="0" marL="457200" rtl="0" algn="l">
              <a:spcBef>
                <a:spcPts val="1200"/>
              </a:spcBef>
              <a:spcAft>
                <a:spcPts val="0"/>
              </a:spcAft>
              <a:buSzPts val="1800"/>
              <a:buChar char="-"/>
            </a:pPr>
            <a:r>
              <a:rPr lang="en"/>
              <a:t>going home &amp; spend time with family and friends</a:t>
            </a:r>
            <a:endParaRPr/>
          </a:p>
          <a:p>
            <a:pPr indent="-342900" lvl="0" marL="457200" rtl="0" algn="l">
              <a:spcBef>
                <a:spcPts val="0"/>
              </a:spcBef>
              <a:spcAft>
                <a:spcPts val="0"/>
              </a:spcAft>
              <a:buSzPts val="1800"/>
              <a:buChar char="-"/>
            </a:pPr>
            <a:r>
              <a:rPr lang="en"/>
              <a:t>good food</a:t>
            </a:r>
            <a:endParaRPr/>
          </a:p>
          <a:p>
            <a:pPr indent="-342900" lvl="0" marL="457200" rtl="0" algn="l">
              <a:spcBef>
                <a:spcPts val="0"/>
              </a:spcBef>
              <a:spcAft>
                <a:spcPts val="0"/>
              </a:spcAft>
              <a:buSzPts val="1800"/>
              <a:buChar char="-"/>
            </a:pPr>
            <a:r>
              <a:rPr lang="en"/>
              <a:t>learn to drive?</a:t>
            </a:r>
            <a:endParaRPr/>
          </a:p>
          <a:p>
            <a:pPr indent="-342900" lvl="0" marL="457200" rtl="0" algn="l">
              <a:spcBef>
                <a:spcPts val="0"/>
              </a:spcBef>
              <a:spcAft>
                <a:spcPts val="0"/>
              </a:spcAft>
              <a:buSzPts val="1800"/>
              <a:buChar char="-"/>
            </a:pPr>
            <a:r>
              <a:rPr lang="en"/>
              <a:t>traveling？</a:t>
            </a:r>
            <a:endParaRPr/>
          </a:p>
        </p:txBody>
      </p:sp>
      <p:sp>
        <p:nvSpPr>
          <p:cNvPr id="242" name="Google Shape;24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83375" y="113775"/>
            <a:ext cx="9144000" cy="1323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Improving reliability and efficiency of making photocurrent measurement in quantum materials</a:t>
            </a:r>
            <a:endParaRPr/>
          </a:p>
        </p:txBody>
      </p:sp>
      <p:pic>
        <p:nvPicPr>
          <p:cNvPr id="72" name="Google Shape;72;p14"/>
          <p:cNvPicPr preferRelativeResize="0"/>
          <p:nvPr/>
        </p:nvPicPr>
        <p:blipFill>
          <a:blip r:embed="rId3">
            <a:alphaModFix/>
          </a:blip>
          <a:stretch>
            <a:fillRect/>
          </a:stretch>
        </p:blipFill>
        <p:spPr>
          <a:xfrm>
            <a:off x="0" y="1248750"/>
            <a:ext cx="4310050" cy="3374975"/>
          </a:xfrm>
          <a:prstGeom prst="rect">
            <a:avLst/>
          </a:prstGeom>
          <a:noFill/>
          <a:ln>
            <a:noFill/>
          </a:ln>
        </p:spPr>
      </p:pic>
      <p:pic>
        <p:nvPicPr>
          <p:cNvPr id="73" name="Google Shape;73;p14"/>
          <p:cNvPicPr preferRelativeResize="0"/>
          <p:nvPr/>
        </p:nvPicPr>
        <p:blipFill>
          <a:blip r:embed="rId4">
            <a:alphaModFix/>
          </a:blip>
          <a:stretch>
            <a:fillRect/>
          </a:stretch>
        </p:blipFill>
        <p:spPr>
          <a:xfrm>
            <a:off x="4149000" y="1314188"/>
            <a:ext cx="2880450" cy="2349575"/>
          </a:xfrm>
          <a:prstGeom prst="rect">
            <a:avLst/>
          </a:prstGeom>
          <a:noFill/>
          <a:ln>
            <a:noFill/>
          </a:ln>
        </p:spPr>
      </p:pic>
      <p:pic>
        <p:nvPicPr>
          <p:cNvPr id="74" name="Google Shape;74;p14"/>
          <p:cNvPicPr preferRelativeResize="0"/>
          <p:nvPr/>
        </p:nvPicPr>
        <p:blipFill rotWithShape="1">
          <a:blip r:embed="rId5">
            <a:alphaModFix/>
          </a:blip>
          <a:srcRect b="44180" l="2658" r="66172" t="22448"/>
          <a:stretch/>
        </p:blipFill>
        <p:spPr>
          <a:xfrm>
            <a:off x="6786200" y="938425"/>
            <a:ext cx="2158298" cy="1380826"/>
          </a:xfrm>
          <a:prstGeom prst="rect">
            <a:avLst/>
          </a:prstGeom>
          <a:noFill/>
          <a:ln>
            <a:noFill/>
          </a:ln>
        </p:spPr>
      </p:pic>
      <p:sp>
        <p:nvSpPr>
          <p:cNvPr id="75" name="Google Shape;75;p14"/>
          <p:cNvSpPr/>
          <p:nvPr/>
        </p:nvSpPr>
        <p:spPr>
          <a:xfrm rot="-2923559">
            <a:off x="2188701" y="4245757"/>
            <a:ext cx="972772" cy="48617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4"/>
          <p:cNvSpPr txBox="1"/>
          <p:nvPr/>
        </p:nvSpPr>
        <p:spPr>
          <a:xfrm>
            <a:off x="3070275" y="4320000"/>
            <a:ext cx="208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Our sample stage</a:t>
            </a:r>
            <a:endParaRPr sz="1800">
              <a:solidFill>
                <a:schemeClr val="dk1"/>
              </a:solidFill>
              <a:latin typeface="Open Sans"/>
              <a:ea typeface="Open Sans"/>
              <a:cs typeface="Open Sans"/>
              <a:sym typeface="Open Sans"/>
            </a:endParaRPr>
          </a:p>
        </p:txBody>
      </p:sp>
      <p:sp>
        <p:nvSpPr>
          <p:cNvPr id="77" name="Google Shape;77;p14"/>
          <p:cNvSpPr/>
          <p:nvPr/>
        </p:nvSpPr>
        <p:spPr>
          <a:xfrm rot="8419202">
            <a:off x="7831359" y="2168377"/>
            <a:ext cx="718404" cy="37497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4"/>
          <p:cNvSpPr txBox="1"/>
          <p:nvPr/>
        </p:nvSpPr>
        <p:spPr>
          <a:xfrm>
            <a:off x="6927250" y="2340900"/>
            <a:ext cx="1368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Sample</a:t>
            </a:r>
            <a:r>
              <a:rPr lang="en" sz="1800">
                <a:solidFill>
                  <a:schemeClr val="dk2"/>
                </a:solidFill>
              </a:rPr>
              <a:t> </a:t>
            </a:r>
            <a:endParaRPr sz="1800">
              <a:solidFill>
                <a:schemeClr val="dk2"/>
              </a:solidFill>
            </a:endParaRPr>
          </a:p>
        </p:txBody>
      </p:sp>
      <p:sp>
        <p:nvSpPr>
          <p:cNvPr id="79" name="Google Shape;79;p14"/>
          <p:cNvSpPr/>
          <p:nvPr/>
        </p:nvSpPr>
        <p:spPr>
          <a:xfrm rot="-3016745">
            <a:off x="4898964" y="3480787"/>
            <a:ext cx="1507866" cy="803983"/>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4"/>
          <p:cNvPicPr preferRelativeResize="0"/>
          <p:nvPr/>
        </p:nvPicPr>
        <p:blipFill>
          <a:blip r:embed="rId6">
            <a:alphaModFix/>
          </a:blip>
          <a:stretch>
            <a:fillRect/>
          </a:stretch>
        </p:blipFill>
        <p:spPr>
          <a:xfrm>
            <a:off x="6617525" y="2729488"/>
            <a:ext cx="2495650" cy="2064575"/>
          </a:xfrm>
          <a:prstGeom prst="rect">
            <a:avLst/>
          </a:prstGeom>
          <a:noFill/>
          <a:ln>
            <a:noFill/>
          </a:ln>
        </p:spPr>
      </p:pic>
      <p:sp>
        <p:nvSpPr>
          <p:cNvPr id="81" name="Google Shape;81;p14"/>
          <p:cNvSpPr txBox="1"/>
          <p:nvPr/>
        </p:nvSpPr>
        <p:spPr>
          <a:xfrm>
            <a:off x="5887050" y="4623725"/>
            <a:ext cx="311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measurement</a:t>
            </a:r>
            <a:endParaRPr sz="1800">
              <a:solidFill>
                <a:schemeClr val="dk1"/>
              </a:solidFill>
              <a:latin typeface="Open Sans"/>
              <a:ea typeface="Open Sans"/>
              <a:cs typeface="Open Sans"/>
              <a:sym typeface="Open Sans"/>
            </a:endParaRPr>
          </a:p>
        </p:txBody>
      </p:sp>
      <p:pic>
        <p:nvPicPr>
          <p:cNvPr id="82" name="Google Shape;82;p14"/>
          <p:cNvPicPr preferRelativeResize="0"/>
          <p:nvPr/>
        </p:nvPicPr>
        <p:blipFill>
          <a:blip r:embed="rId7">
            <a:alphaModFix/>
          </a:blip>
          <a:stretch>
            <a:fillRect/>
          </a:stretch>
        </p:blipFill>
        <p:spPr>
          <a:xfrm>
            <a:off x="1140625" y="0"/>
            <a:ext cx="6862752" cy="5143500"/>
          </a:xfrm>
          <a:prstGeom prst="rect">
            <a:avLst/>
          </a:prstGeom>
          <a:noFill/>
          <a:ln>
            <a:noFill/>
          </a:ln>
        </p:spPr>
      </p:pic>
      <p:sp>
        <p:nvSpPr>
          <p:cNvPr id="83" name="Google Shape;8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5"/>
          <p:cNvPicPr preferRelativeResize="0"/>
          <p:nvPr/>
        </p:nvPicPr>
        <p:blipFill rotWithShape="1">
          <a:blip r:embed="rId3">
            <a:alphaModFix/>
          </a:blip>
          <a:srcRect b="24108" l="76062" r="15262" t="63325"/>
          <a:stretch/>
        </p:blipFill>
        <p:spPr>
          <a:xfrm>
            <a:off x="2903900" y="714325"/>
            <a:ext cx="1710552" cy="1480724"/>
          </a:xfrm>
          <a:prstGeom prst="rect">
            <a:avLst/>
          </a:prstGeom>
          <a:noFill/>
          <a:ln>
            <a:noFill/>
          </a:ln>
        </p:spPr>
      </p:pic>
      <p:pic>
        <p:nvPicPr>
          <p:cNvPr id="89" name="Google Shape;89;p15"/>
          <p:cNvPicPr preferRelativeResize="0"/>
          <p:nvPr/>
        </p:nvPicPr>
        <p:blipFill rotWithShape="1">
          <a:blip r:embed="rId3">
            <a:alphaModFix/>
          </a:blip>
          <a:srcRect b="44180" l="2658" r="66172" t="22448"/>
          <a:stretch/>
        </p:blipFill>
        <p:spPr>
          <a:xfrm>
            <a:off x="237225" y="714325"/>
            <a:ext cx="1939824" cy="1241049"/>
          </a:xfrm>
          <a:prstGeom prst="rect">
            <a:avLst/>
          </a:prstGeom>
          <a:noFill/>
          <a:ln>
            <a:noFill/>
          </a:ln>
        </p:spPr>
      </p:pic>
      <p:sp>
        <p:nvSpPr>
          <p:cNvPr id="90" name="Google Shape;90;p15"/>
          <p:cNvSpPr txBox="1"/>
          <p:nvPr/>
        </p:nvSpPr>
        <p:spPr>
          <a:xfrm>
            <a:off x="89750" y="3664363"/>
            <a:ext cx="255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(Brady’s presentation)</a:t>
            </a:r>
            <a:endParaRPr sz="1800">
              <a:solidFill>
                <a:schemeClr val="dk1"/>
              </a:solidFill>
              <a:latin typeface="Open Sans"/>
              <a:ea typeface="Open Sans"/>
              <a:cs typeface="Open Sans"/>
              <a:sym typeface="Open Sans"/>
            </a:endParaRPr>
          </a:p>
        </p:txBody>
      </p:sp>
      <p:pic>
        <p:nvPicPr>
          <p:cNvPr id="91" name="Google Shape;91;p15"/>
          <p:cNvPicPr preferRelativeResize="0"/>
          <p:nvPr/>
        </p:nvPicPr>
        <p:blipFill>
          <a:blip r:embed="rId4">
            <a:alphaModFix/>
          </a:blip>
          <a:stretch>
            <a:fillRect/>
          </a:stretch>
        </p:blipFill>
        <p:spPr>
          <a:xfrm>
            <a:off x="5887275" y="2810987"/>
            <a:ext cx="3161050" cy="2168475"/>
          </a:xfrm>
          <a:prstGeom prst="rect">
            <a:avLst/>
          </a:prstGeom>
          <a:noFill/>
          <a:ln>
            <a:noFill/>
          </a:ln>
        </p:spPr>
      </p:pic>
      <p:pic>
        <p:nvPicPr>
          <p:cNvPr id="92" name="Google Shape;92;p15"/>
          <p:cNvPicPr preferRelativeResize="0"/>
          <p:nvPr/>
        </p:nvPicPr>
        <p:blipFill>
          <a:blip r:embed="rId5">
            <a:alphaModFix/>
          </a:blip>
          <a:stretch>
            <a:fillRect/>
          </a:stretch>
        </p:blipFill>
        <p:spPr>
          <a:xfrm>
            <a:off x="5887275" y="207775"/>
            <a:ext cx="2969051" cy="1979358"/>
          </a:xfrm>
          <a:prstGeom prst="rect">
            <a:avLst/>
          </a:prstGeom>
          <a:noFill/>
          <a:ln>
            <a:noFill/>
          </a:ln>
        </p:spPr>
      </p:pic>
      <p:pic>
        <p:nvPicPr>
          <p:cNvPr id="93" name="Google Shape;93;p15"/>
          <p:cNvPicPr preferRelativeResize="0"/>
          <p:nvPr/>
        </p:nvPicPr>
        <p:blipFill>
          <a:blip r:embed="rId6">
            <a:alphaModFix/>
          </a:blip>
          <a:stretch>
            <a:fillRect/>
          </a:stretch>
        </p:blipFill>
        <p:spPr>
          <a:xfrm>
            <a:off x="3571127" y="2860750"/>
            <a:ext cx="1625458" cy="2168474"/>
          </a:xfrm>
          <a:prstGeom prst="rect">
            <a:avLst/>
          </a:prstGeom>
          <a:noFill/>
          <a:ln>
            <a:noFill/>
          </a:ln>
        </p:spPr>
      </p:pic>
      <p:sp>
        <p:nvSpPr>
          <p:cNvPr id="94" name="Google Shape;94;p15"/>
          <p:cNvSpPr/>
          <p:nvPr/>
        </p:nvSpPr>
        <p:spPr>
          <a:xfrm>
            <a:off x="2287050" y="744200"/>
            <a:ext cx="1062900" cy="538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 name="Google Shape;95;p15"/>
          <p:cNvSpPr txBox="1"/>
          <p:nvPr>
            <p:ph type="title"/>
          </p:nvPr>
        </p:nvSpPr>
        <p:spPr>
          <a:xfrm>
            <a:off x="0" y="0"/>
            <a:ext cx="8520600" cy="3015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Sample → “Mezzanine boards”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main board → measurement device</a:t>
            </a:r>
            <a:endParaRPr/>
          </a:p>
        </p:txBody>
      </p:sp>
      <p:sp>
        <p:nvSpPr>
          <p:cNvPr id="96" name="Google Shape;9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88775" y="13090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Design sketches</a:t>
            </a:r>
            <a:endParaRPr/>
          </a:p>
        </p:txBody>
      </p:sp>
      <p:pic>
        <p:nvPicPr>
          <p:cNvPr id="102" name="Google Shape;102;p16"/>
          <p:cNvPicPr preferRelativeResize="0"/>
          <p:nvPr/>
        </p:nvPicPr>
        <p:blipFill>
          <a:blip r:embed="rId3">
            <a:alphaModFix/>
          </a:blip>
          <a:stretch>
            <a:fillRect/>
          </a:stretch>
        </p:blipFill>
        <p:spPr>
          <a:xfrm>
            <a:off x="182400" y="703600"/>
            <a:ext cx="6727647" cy="1763800"/>
          </a:xfrm>
          <a:prstGeom prst="rect">
            <a:avLst/>
          </a:prstGeom>
          <a:noFill/>
          <a:ln>
            <a:noFill/>
          </a:ln>
        </p:spPr>
      </p:pic>
      <p:sp>
        <p:nvSpPr>
          <p:cNvPr id="103" name="Google Shape;103;p16"/>
          <p:cNvSpPr/>
          <p:nvPr/>
        </p:nvSpPr>
        <p:spPr>
          <a:xfrm rot="-5736622">
            <a:off x="81071" y="2188890"/>
            <a:ext cx="972760" cy="48621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6"/>
          <p:cNvSpPr/>
          <p:nvPr/>
        </p:nvSpPr>
        <p:spPr>
          <a:xfrm rot="-2964152">
            <a:off x="2705958" y="2328557"/>
            <a:ext cx="972738" cy="48636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 name="Google Shape;105;p16"/>
          <p:cNvSpPr/>
          <p:nvPr/>
        </p:nvSpPr>
        <p:spPr>
          <a:xfrm rot="-6341434">
            <a:off x="4651952" y="2483020"/>
            <a:ext cx="972852" cy="486385"/>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 name="Google Shape;106;p16"/>
          <p:cNvSpPr txBox="1"/>
          <p:nvPr/>
        </p:nvSpPr>
        <p:spPr>
          <a:xfrm>
            <a:off x="88775" y="2877750"/>
            <a:ext cx="17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To main board</a:t>
            </a:r>
            <a:endParaRPr sz="1800">
              <a:solidFill>
                <a:schemeClr val="dk1"/>
              </a:solidFill>
              <a:latin typeface="Open Sans"/>
              <a:ea typeface="Open Sans"/>
              <a:cs typeface="Open Sans"/>
              <a:sym typeface="Open Sans"/>
            </a:endParaRPr>
          </a:p>
        </p:txBody>
      </p:sp>
      <p:sp>
        <p:nvSpPr>
          <p:cNvPr id="107" name="Google Shape;107;p16"/>
          <p:cNvSpPr txBox="1"/>
          <p:nvPr/>
        </p:nvSpPr>
        <p:spPr>
          <a:xfrm>
            <a:off x="4428525" y="3099300"/>
            <a:ext cx="176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To main board</a:t>
            </a:r>
            <a:endParaRPr sz="1800">
              <a:solidFill>
                <a:schemeClr val="dk1"/>
              </a:solidFill>
              <a:latin typeface="Open Sans"/>
              <a:ea typeface="Open Sans"/>
              <a:cs typeface="Open Sans"/>
              <a:sym typeface="Open Sans"/>
            </a:endParaRPr>
          </a:p>
        </p:txBody>
      </p:sp>
      <p:sp>
        <p:nvSpPr>
          <p:cNvPr id="108" name="Google Shape;108;p16"/>
          <p:cNvSpPr txBox="1"/>
          <p:nvPr/>
        </p:nvSpPr>
        <p:spPr>
          <a:xfrm>
            <a:off x="2310325" y="2939750"/>
            <a:ext cx="162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To sample</a:t>
            </a:r>
            <a:endParaRPr sz="1800">
              <a:solidFill>
                <a:schemeClr val="dk1"/>
              </a:solidFill>
              <a:latin typeface="Open Sans"/>
              <a:ea typeface="Open Sans"/>
              <a:cs typeface="Open Sans"/>
              <a:sym typeface="Open Sans"/>
            </a:endParaRPr>
          </a:p>
        </p:txBody>
      </p:sp>
      <p:pic>
        <p:nvPicPr>
          <p:cNvPr id="109" name="Google Shape;109;p16"/>
          <p:cNvPicPr preferRelativeResize="0"/>
          <p:nvPr/>
        </p:nvPicPr>
        <p:blipFill>
          <a:blip r:embed="rId4">
            <a:alphaModFix/>
          </a:blip>
          <a:stretch>
            <a:fillRect/>
          </a:stretch>
        </p:blipFill>
        <p:spPr>
          <a:xfrm>
            <a:off x="6583275" y="2664074"/>
            <a:ext cx="2451425" cy="2353925"/>
          </a:xfrm>
          <a:prstGeom prst="rect">
            <a:avLst/>
          </a:prstGeom>
          <a:noFill/>
          <a:ln>
            <a:noFill/>
          </a:ln>
        </p:spPr>
      </p:pic>
      <p:sp>
        <p:nvSpPr>
          <p:cNvPr id="110" name="Google Shape;110;p16"/>
          <p:cNvSpPr txBox="1"/>
          <p:nvPr/>
        </p:nvSpPr>
        <p:spPr>
          <a:xfrm>
            <a:off x="3932725" y="3805550"/>
            <a:ext cx="3254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0.5mm filled vias array for thermal relief</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Heat sink beneath</a:t>
            </a:r>
            <a:endParaRPr sz="1800">
              <a:solidFill>
                <a:schemeClr val="dk1"/>
              </a:solidFill>
              <a:latin typeface="Open Sans"/>
              <a:ea typeface="Open Sans"/>
              <a:cs typeface="Open Sans"/>
              <a:sym typeface="Open Sans"/>
            </a:endParaRPr>
          </a:p>
        </p:txBody>
      </p:sp>
      <p:cxnSp>
        <p:nvCxnSpPr>
          <p:cNvPr id="111" name="Google Shape;111;p16"/>
          <p:cNvCxnSpPr/>
          <p:nvPr/>
        </p:nvCxnSpPr>
        <p:spPr>
          <a:xfrm flipH="1" rot="10800000">
            <a:off x="4195050" y="1074225"/>
            <a:ext cx="638400" cy="1620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16"/>
          <p:cNvCxnSpPr/>
          <p:nvPr/>
        </p:nvCxnSpPr>
        <p:spPr>
          <a:xfrm>
            <a:off x="4499050" y="1996200"/>
            <a:ext cx="303900" cy="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16"/>
          <p:cNvSpPr/>
          <p:nvPr/>
        </p:nvSpPr>
        <p:spPr>
          <a:xfrm rot="1566277">
            <a:off x="3698986" y="2144571"/>
            <a:ext cx="3222189" cy="364804"/>
          </a:xfrm>
          <a:prstGeom prst="rightArrow">
            <a:avLst>
              <a:gd fmla="val 1665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4" name="Google Shape;114;p16"/>
          <p:cNvPicPr preferRelativeResize="0"/>
          <p:nvPr/>
        </p:nvPicPr>
        <p:blipFill rotWithShape="1">
          <a:blip r:embed="rId5">
            <a:alphaModFix/>
          </a:blip>
          <a:srcRect b="44180" l="2658" r="66172" t="22448"/>
          <a:stretch/>
        </p:blipFill>
        <p:spPr>
          <a:xfrm>
            <a:off x="6989597" y="913088"/>
            <a:ext cx="2102051" cy="1344831"/>
          </a:xfrm>
          <a:prstGeom prst="rect">
            <a:avLst/>
          </a:prstGeom>
          <a:noFill/>
          <a:ln>
            <a:noFill/>
          </a:ln>
        </p:spPr>
      </p:pic>
      <p:sp>
        <p:nvSpPr>
          <p:cNvPr id="115" name="Google Shape;115;p16"/>
          <p:cNvSpPr txBox="1"/>
          <p:nvPr/>
        </p:nvSpPr>
        <p:spPr>
          <a:xfrm>
            <a:off x="6989600" y="223625"/>
            <a:ext cx="1935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Silicon die goes on the via array</a:t>
            </a:r>
            <a:endParaRPr sz="1800">
              <a:solidFill>
                <a:schemeClr val="dk1"/>
              </a:solidFill>
              <a:latin typeface="Open Sans"/>
              <a:ea typeface="Open Sans"/>
              <a:cs typeface="Open Sans"/>
              <a:sym typeface="Open Sans"/>
            </a:endParaRPr>
          </a:p>
        </p:txBody>
      </p:sp>
      <p:sp>
        <p:nvSpPr>
          <p:cNvPr id="116" name="Google Shape;116;p16"/>
          <p:cNvSpPr/>
          <p:nvPr/>
        </p:nvSpPr>
        <p:spPr>
          <a:xfrm>
            <a:off x="8237175" y="1871425"/>
            <a:ext cx="455400" cy="911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 name="Google Shape;117;p16"/>
          <p:cNvPicPr preferRelativeResize="0"/>
          <p:nvPr/>
        </p:nvPicPr>
        <p:blipFill>
          <a:blip r:embed="rId6">
            <a:alphaModFix/>
          </a:blip>
          <a:stretch>
            <a:fillRect/>
          </a:stretch>
        </p:blipFill>
        <p:spPr>
          <a:xfrm>
            <a:off x="0" y="3401450"/>
            <a:ext cx="3688874" cy="1703500"/>
          </a:xfrm>
          <a:prstGeom prst="rect">
            <a:avLst/>
          </a:prstGeom>
          <a:noFill/>
          <a:ln>
            <a:noFill/>
          </a:ln>
        </p:spPr>
      </p:pic>
      <p:sp>
        <p:nvSpPr>
          <p:cNvPr id="118" name="Google Shape;118;p16"/>
          <p:cNvSpPr/>
          <p:nvPr/>
        </p:nvSpPr>
        <p:spPr>
          <a:xfrm rot="-5400000">
            <a:off x="6136850" y="4145801"/>
            <a:ext cx="381900" cy="594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 name="Google Shape;11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title"/>
          </p:nvPr>
        </p:nvSpPr>
        <p:spPr>
          <a:xfrm>
            <a:off x="208275" y="186425"/>
            <a:ext cx="8832300" cy="831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Used both scripting and layout editor in KiCAD for design</a:t>
            </a:r>
            <a:endParaRPr/>
          </a:p>
        </p:txBody>
      </p:sp>
      <p:pic>
        <p:nvPicPr>
          <p:cNvPr id="125" name="Google Shape;125;p17"/>
          <p:cNvPicPr preferRelativeResize="0"/>
          <p:nvPr/>
        </p:nvPicPr>
        <p:blipFill>
          <a:blip r:embed="rId3">
            <a:alphaModFix/>
          </a:blip>
          <a:stretch>
            <a:fillRect/>
          </a:stretch>
        </p:blipFill>
        <p:spPr>
          <a:xfrm>
            <a:off x="311699" y="1017725"/>
            <a:ext cx="3615774" cy="3517700"/>
          </a:xfrm>
          <a:prstGeom prst="rect">
            <a:avLst/>
          </a:prstGeom>
          <a:noFill/>
          <a:ln>
            <a:noFill/>
          </a:ln>
        </p:spPr>
      </p:pic>
      <p:pic>
        <p:nvPicPr>
          <p:cNvPr id="126" name="Google Shape;126;p17"/>
          <p:cNvPicPr preferRelativeResize="0"/>
          <p:nvPr/>
        </p:nvPicPr>
        <p:blipFill>
          <a:blip r:embed="rId4">
            <a:alphaModFix/>
          </a:blip>
          <a:stretch>
            <a:fillRect/>
          </a:stretch>
        </p:blipFill>
        <p:spPr>
          <a:xfrm>
            <a:off x="4077575" y="1017725"/>
            <a:ext cx="4903024" cy="1673975"/>
          </a:xfrm>
          <a:prstGeom prst="rect">
            <a:avLst/>
          </a:prstGeom>
          <a:noFill/>
          <a:ln>
            <a:noFill/>
          </a:ln>
        </p:spPr>
      </p:pic>
      <p:sp>
        <p:nvSpPr>
          <p:cNvPr id="127" name="Google Shape;127;p17"/>
          <p:cNvSpPr txBox="1"/>
          <p:nvPr/>
        </p:nvSpPr>
        <p:spPr>
          <a:xfrm>
            <a:off x="4286250" y="4032950"/>
            <a:ext cx="4874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Designed custom footprint using scripting library found online</a:t>
            </a:r>
            <a:endParaRPr sz="1800">
              <a:solidFill>
                <a:schemeClr val="dk1"/>
              </a:solidFill>
              <a:latin typeface="Open Sans"/>
              <a:ea typeface="Open Sans"/>
              <a:cs typeface="Open Sans"/>
              <a:sym typeface="Open Sans"/>
            </a:endParaRPr>
          </a:p>
        </p:txBody>
      </p:sp>
      <p:sp>
        <p:nvSpPr>
          <p:cNvPr id="128" name="Google Shape;128;p17"/>
          <p:cNvSpPr/>
          <p:nvPr/>
        </p:nvSpPr>
        <p:spPr>
          <a:xfrm>
            <a:off x="3370050" y="4032950"/>
            <a:ext cx="916200" cy="4581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p:nvPr/>
        </p:nvSpPr>
        <p:spPr>
          <a:xfrm>
            <a:off x="7721325" y="2411650"/>
            <a:ext cx="458100" cy="91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17"/>
          <p:cNvSpPr txBox="1"/>
          <p:nvPr/>
        </p:nvSpPr>
        <p:spPr>
          <a:xfrm>
            <a:off x="5856875" y="3212150"/>
            <a:ext cx="366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Edited from online templates</a:t>
            </a:r>
            <a:endParaRPr sz="1800">
              <a:solidFill>
                <a:schemeClr val="dk1"/>
              </a:solidFill>
              <a:latin typeface="Open Sans"/>
              <a:ea typeface="Open Sans"/>
              <a:cs typeface="Open Sans"/>
              <a:sym typeface="Open Sans"/>
            </a:endParaRPr>
          </a:p>
        </p:txBody>
      </p:sp>
      <p:sp>
        <p:nvSpPr>
          <p:cNvPr id="131" name="Google Shape;13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98900" y="1714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chemeClr val="dk1"/>
              </a:buClr>
              <a:buSzPct val="26190"/>
              <a:buFont typeface="Arial"/>
              <a:buNone/>
            </a:pPr>
            <a:r>
              <a:rPr lang="en"/>
              <a:t>Final design</a:t>
            </a:r>
            <a:endParaRPr/>
          </a:p>
        </p:txBody>
      </p:sp>
      <p:pic>
        <p:nvPicPr>
          <p:cNvPr id="137" name="Google Shape;137;p18"/>
          <p:cNvPicPr preferRelativeResize="0"/>
          <p:nvPr/>
        </p:nvPicPr>
        <p:blipFill>
          <a:blip r:embed="rId3">
            <a:alphaModFix/>
          </a:blip>
          <a:stretch>
            <a:fillRect/>
          </a:stretch>
        </p:blipFill>
        <p:spPr>
          <a:xfrm>
            <a:off x="0" y="2888624"/>
            <a:ext cx="7735751" cy="2130800"/>
          </a:xfrm>
          <a:prstGeom prst="rect">
            <a:avLst/>
          </a:prstGeom>
          <a:noFill/>
          <a:ln>
            <a:noFill/>
          </a:ln>
        </p:spPr>
      </p:pic>
      <p:pic>
        <p:nvPicPr>
          <p:cNvPr id="138" name="Google Shape;138;p18"/>
          <p:cNvPicPr preferRelativeResize="0"/>
          <p:nvPr/>
        </p:nvPicPr>
        <p:blipFill>
          <a:blip r:embed="rId4">
            <a:alphaModFix/>
          </a:blip>
          <a:stretch>
            <a:fillRect/>
          </a:stretch>
        </p:blipFill>
        <p:spPr>
          <a:xfrm>
            <a:off x="306775" y="661375"/>
            <a:ext cx="7428987" cy="2227250"/>
          </a:xfrm>
          <a:prstGeom prst="rect">
            <a:avLst/>
          </a:prstGeom>
          <a:noFill/>
          <a:ln>
            <a:noFill/>
          </a:ln>
        </p:spPr>
      </p:pic>
      <p:sp>
        <p:nvSpPr>
          <p:cNvPr id="139" name="Google Shape;13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0" y="62950"/>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Made and tested a prototype in Rodger’s Lab</a:t>
            </a:r>
            <a:endParaRPr/>
          </a:p>
        </p:txBody>
      </p:sp>
      <p:pic>
        <p:nvPicPr>
          <p:cNvPr id="145" name="Google Shape;145;p19"/>
          <p:cNvPicPr preferRelativeResize="0"/>
          <p:nvPr/>
        </p:nvPicPr>
        <p:blipFill rotWithShape="1">
          <a:blip r:embed="rId3">
            <a:alphaModFix/>
          </a:blip>
          <a:srcRect b="8207" l="0" r="0" t="42940"/>
          <a:stretch/>
        </p:blipFill>
        <p:spPr>
          <a:xfrm>
            <a:off x="4511200" y="635662"/>
            <a:ext cx="4596024" cy="1202638"/>
          </a:xfrm>
          <a:prstGeom prst="rect">
            <a:avLst/>
          </a:prstGeom>
          <a:noFill/>
          <a:ln>
            <a:noFill/>
          </a:ln>
        </p:spPr>
      </p:pic>
      <p:pic>
        <p:nvPicPr>
          <p:cNvPr id="146" name="Google Shape;146;p19"/>
          <p:cNvPicPr preferRelativeResize="0"/>
          <p:nvPr/>
        </p:nvPicPr>
        <p:blipFill rotWithShape="1">
          <a:blip r:embed="rId4">
            <a:alphaModFix/>
          </a:blip>
          <a:srcRect b="18620" l="0" r="0" t="26303"/>
          <a:stretch/>
        </p:blipFill>
        <p:spPr>
          <a:xfrm>
            <a:off x="52700" y="572700"/>
            <a:ext cx="4458501" cy="1328575"/>
          </a:xfrm>
          <a:prstGeom prst="rect">
            <a:avLst/>
          </a:prstGeom>
          <a:noFill/>
          <a:ln>
            <a:noFill/>
          </a:ln>
        </p:spPr>
      </p:pic>
      <p:pic>
        <p:nvPicPr>
          <p:cNvPr id="147" name="Google Shape;147;p19"/>
          <p:cNvPicPr preferRelativeResize="0"/>
          <p:nvPr/>
        </p:nvPicPr>
        <p:blipFill rotWithShape="1">
          <a:blip r:embed="rId5">
            <a:alphaModFix/>
          </a:blip>
          <a:srcRect b="0" l="50313" r="0" t="0"/>
          <a:stretch/>
        </p:blipFill>
        <p:spPr>
          <a:xfrm>
            <a:off x="52700" y="2163600"/>
            <a:ext cx="3095051" cy="2708375"/>
          </a:xfrm>
          <a:prstGeom prst="rect">
            <a:avLst/>
          </a:prstGeom>
          <a:noFill/>
          <a:ln>
            <a:noFill/>
          </a:ln>
        </p:spPr>
      </p:pic>
      <p:pic>
        <p:nvPicPr>
          <p:cNvPr id="148" name="Google Shape;148;p19"/>
          <p:cNvPicPr preferRelativeResize="0"/>
          <p:nvPr/>
        </p:nvPicPr>
        <p:blipFill>
          <a:blip r:embed="rId6">
            <a:alphaModFix/>
          </a:blip>
          <a:stretch>
            <a:fillRect/>
          </a:stretch>
        </p:blipFill>
        <p:spPr>
          <a:xfrm>
            <a:off x="3289351" y="2070871"/>
            <a:ext cx="6061527" cy="2506874"/>
          </a:xfrm>
          <a:prstGeom prst="rect">
            <a:avLst/>
          </a:prstGeom>
          <a:noFill/>
          <a:ln>
            <a:noFill/>
          </a:ln>
        </p:spPr>
      </p:pic>
      <p:sp>
        <p:nvSpPr>
          <p:cNvPr id="149" name="Google Shape;149;p19"/>
          <p:cNvSpPr txBox="1"/>
          <p:nvPr/>
        </p:nvSpPr>
        <p:spPr>
          <a:xfrm>
            <a:off x="3289350" y="4623725"/>
            <a:ext cx="582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Images from Rodger’s Lab website</a:t>
            </a:r>
            <a:endParaRPr sz="1800">
              <a:solidFill>
                <a:schemeClr val="dk1"/>
              </a:solidFill>
              <a:latin typeface="Open Sans"/>
              <a:ea typeface="Open Sans"/>
              <a:cs typeface="Open Sans"/>
              <a:sym typeface="Open Sans"/>
            </a:endParaRPr>
          </a:p>
        </p:txBody>
      </p:sp>
      <p:sp>
        <p:nvSpPr>
          <p:cNvPr id="150" name="Google Shape;15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Fabricated output</a:t>
            </a:r>
            <a:endParaRPr/>
          </a:p>
        </p:txBody>
      </p:sp>
      <p:pic>
        <p:nvPicPr>
          <p:cNvPr id="156" name="Google Shape;156;p20"/>
          <p:cNvPicPr preferRelativeResize="0"/>
          <p:nvPr/>
        </p:nvPicPr>
        <p:blipFill>
          <a:blip r:embed="rId3">
            <a:alphaModFix/>
          </a:blip>
          <a:stretch>
            <a:fillRect/>
          </a:stretch>
        </p:blipFill>
        <p:spPr>
          <a:xfrm>
            <a:off x="38013" y="1599150"/>
            <a:ext cx="9067976" cy="2683226"/>
          </a:xfrm>
          <a:prstGeom prst="rect">
            <a:avLst/>
          </a:prstGeom>
          <a:noFill/>
          <a:ln>
            <a:noFill/>
          </a:ln>
        </p:spPr>
      </p:pic>
      <p:sp>
        <p:nvSpPr>
          <p:cNvPr id="157" name="Google Shape;15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125500" y="1864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The silicon die design process have been tedious</a:t>
            </a:r>
            <a:endParaRPr/>
          </a:p>
        </p:txBody>
      </p:sp>
      <p:sp>
        <p:nvSpPr>
          <p:cNvPr id="163" name="Google Shape;163;p21"/>
          <p:cNvSpPr txBox="1"/>
          <p:nvPr>
            <p:ph idx="1" type="body"/>
          </p:nvPr>
        </p:nvSpPr>
        <p:spPr>
          <a:xfrm>
            <a:off x="189900" y="941525"/>
            <a:ext cx="8764200" cy="78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 for </a:t>
            </a:r>
            <a:r>
              <a:rPr lang="en"/>
              <a:t>repeatedly</a:t>
            </a:r>
            <a:r>
              <a:rPr lang="en"/>
              <a:t> designing the silicon die for different samples.</a:t>
            </a:r>
            <a:endParaRPr/>
          </a:p>
          <a:p>
            <a:pPr indent="0" lvl="0" marL="0" rtl="0" algn="l">
              <a:spcBef>
                <a:spcPts val="1200"/>
              </a:spcBef>
              <a:spcAft>
                <a:spcPts val="1200"/>
              </a:spcAft>
              <a:buNone/>
            </a:pPr>
            <a:r>
              <a:rPr lang="en"/>
              <a:t>Morgan’s current program o</a:t>
            </a:r>
            <a:r>
              <a:rPr lang="en"/>
              <a:t>utputs coordinates of the nanostructure’s corners. </a:t>
            </a:r>
            <a:endParaRPr/>
          </a:p>
        </p:txBody>
      </p:sp>
      <p:pic>
        <p:nvPicPr>
          <p:cNvPr id="164" name="Google Shape;164;p21"/>
          <p:cNvPicPr preferRelativeResize="0"/>
          <p:nvPr/>
        </p:nvPicPr>
        <p:blipFill>
          <a:blip r:embed="rId3">
            <a:alphaModFix/>
          </a:blip>
          <a:stretch>
            <a:fillRect/>
          </a:stretch>
        </p:blipFill>
        <p:spPr>
          <a:xfrm>
            <a:off x="192500" y="1923000"/>
            <a:ext cx="3123749" cy="3119149"/>
          </a:xfrm>
          <a:prstGeom prst="rect">
            <a:avLst/>
          </a:prstGeom>
          <a:noFill/>
          <a:ln>
            <a:noFill/>
          </a:ln>
        </p:spPr>
      </p:pic>
      <p:sp>
        <p:nvSpPr>
          <p:cNvPr id="165" name="Google Shape;165;p21"/>
          <p:cNvSpPr txBox="1"/>
          <p:nvPr/>
        </p:nvSpPr>
        <p:spPr>
          <a:xfrm>
            <a:off x="3430550" y="1923000"/>
            <a:ext cx="549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Silicon die design goal</a:t>
            </a:r>
            <a:endParaRPr sz="1800">
              <a:solidFill>
                <a:schemeClr val="dk1"/>
              </a:solidFill>
              <a:latin typeface="Open Sans"/>
              <a:ea typeface="Open Sans"/>
              <a:cs typeface="Open Sans"/>
              <a:sym typeface="Open Sans"/>
            </a:endParaRPr>
          </a:p>
        </p:txBody>
      </p:sp>
      <p:pic>
        <p:nvPicPr>
          <p:cNvPr id="166" name="Google Shape;166;p21" title="example.mov">
            <a:hlinkClick r:id="rId4"/>
          </p:cNvPr>
          <p:cNvPicPr preferRelativeResize="0"/>
          <p:nvPr/>
        </p:nvPicPr>
        <p:blipFill>
          <a:blip r:embed="rId5">
            <a:alphaModFix/>
          </a:blip>
          <a:stretch>
            <a:fillRect/>
          </a:stretch>
        </p:blipFill>
        <p:spPr>
          <a:xfrm>
            <a:off x="8209950" y="778995"/>
            <a:ext cx="866014" cy="649500"/>
          </a:xfrm>
          <a:prstGeom prst="rect">
            <a:avLst/>
          </a:prstGeom>
          <a:noFill/>
          <a:ln>
            <a:noFill/>
          </a:ln>
        </p:spPr>
      </p:pic>
      <p:sp>
        <p:nvSpPr>
          <p:cNvPr id="167" name="Google Shape;167;p21"/>
          <p:cNvSpPr/>
          <p:nvPr/>
        </p:nvSpPr>
        <p:spPr>
          <a:xfrm rot="-1817551">
            <a:off x="3276755" y="2355377"/>
            <a:ext cx="891528" cy="486437"/>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 name="Google Shape;168;p21"/>
          <p:cNvPicPr preferRelativeResize="0"/>
          <p:nvPr/>
        </p:nvPicPr>
        <p:blipFill>
          <a:blip r:embed="rId6">
            <a:alphaModFix/>
          </a:blip>
          <a:stretch>
            <a:fillRect/>
          </a:stretch>
        </p:blipFill>
        <p:spPr>
          <a:xfrm>
            <a:off x="6114650" y="1842938"/>
            <a:ext cx="2687626" cy="1623550"/>
          </a:xfrm>
          <a:prstGeom prst="rect">
            <a:avLst/>
          </a:prstGeom>
          <a:noFill/>
          <a:ln>
            <a:noFill/>
          </a:ln>
        </p:spPr>
      </p:pic>
      <p:sp>
        <p:nvSpPr>
          <p:cNvPr id="169" name="Google Shape;169;p21"/>
          <p:cNvSpPr txBox="1"/>
          <p:nvPr/>
        </p:nvSpPr>
        <p:spPr>
          <a:xfrm>
            <a:off x="4434975" y="2423850"/>
            <a:ext cx="4641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Code output</a:t>
            </a:r>
            <a:endParaRPr sz="1800">
              <a:solidFill>
                <a:schemeClr val="dk1"/>
              </a:solidFill>
              <a:latin typeface="Open Sans"/>
              <a:ea typeface="Open Sans"/>
              <a:cs typeface="Open Sans"/>
              <a:sym typeface="Open Sans"/>
            </a:endParaRPr>
          </a:p>
        </p:txBody>
      </p:sp>
      <p:sp>
        <p:nvSpPr>
          <p:cNvPr id="170" name="Google Shape;170;p21"/>
          <p:cNvSpPr/>
          <p:nvPr/>
        </p:nvSpPr>
        <p:spPr>
          <a:xfrm rot="-10131616">
            <a:off x="4957246" y="2828401"/>
            <a:ext cx="891293" cy="48644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1" name="Google Shape;171;p21"/>
          <p:cNvPicPr preferRelativeResize="0"/>
          <p:nvPr/>
        </p:nvPicPr>
        <p:blipFill>
          <a:blip r:embed="rId7">
            <a:alphaModFix/>
          </a:blip>
          <a:stretch>
            <a:fillRect/>
          </a:stretch>
        </p:blipFill>
        <p:spPr>
          <a:xfrm>
            <a:off x="3570838" y="3505700"/>
            <a:ext cx="3257520" cy="1623524"/>
          </a:xfrm>
          <a:prstGeom prst="rect">
            <a:avLst/>
          </a:prstGeom>
          <a:noFill/>
          <a:ln>
            <a:noFill/>
          </a:ln>
        </p:spPr>
      </p:pic>
      <p:sp>
        <p:nvSpPr>
          <p:cNvPr id="172" name="Google Shape;172;p21"/>
          <p:cNvSpPr txBox="1"/>
          <p:nvPr/>
        </p:nvSpPr>
        <p:spPr>
          <a:xfrm>
            <a:off x="6828350" y="3880925"/>
            <a:ext cx="189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Open Sans"/>
                <a:ea typeface="Open Sans"/>
                <a:cs typeface="Open Sans"/>
                <a:sym typeface="Open Sans"/>
              </a:rPr>
              <a:t>Copy- paste into KLayout</a:t>
            </a:r>
            <a:endParaRPr sz="1800">
              <a:solidFill>
                <a:schemeClr val="dk1"/>
              </a:solidFill>
              <a:latin typeface="Open Sans"/>
              <a:ea typeface="Open Sans"/>
              <a:cs typeface="Open Sans"/>
              <a:sym typeface="Open Sans"/>
            </a:endParaRPr>
          </a:p>
        </p:txBody>
      </p:sp>
      <p:pic>
        <p:nvPicPr>
          <p:cNvPr id="173" name="Google Shape;173;p21"/>
          <p:cNvPicPr preferRelativeResize="0"/>
          <p:nvPr/>
        </p:nvPicPr>
        <p:blipFill rotWithShape="1">
          <a:blip r:embed="rId8">
            <a:alphaModFix/>
          </a:blip>
          <a:srcRect b="44180" l="2658" r="66172" t="22448"/>
          <a:stretch/>
        </p:blipFill>
        <p:spPr>
          <a:xfrm>
            <a:off x="-1" y="3932624"/>
            <a:ext cx="1647026" cy="1053725"/>
          </a:xfrm>
          <a:prstGeom prst="rect">
            <a:avLst/>
          </a:prstGeom>
          <a:noFill/>
          <a:ln>
            <a:noFill/>
          </a:ln>
        </p:spPr>
      </p:pic>
      <p:sp>
        <p:nvSpPr>
          <p:cNvPr id="174" name="Google Shape;17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
                                        </p:tgtEl>
                                        <p:attrNameLst>
                                          <p:attrName>style.visibility</p:attrName>
                                        </p:attrNameLst>
                                      </p:cBhvr>
                                      <p:to>
                                        <p:strVal val="visible"/>
                                      </p:to>
                                    </p:set>
                                    <p:animEffect filter="fade" transition="in">
                                      <p:cBhvr>
                                        <p:cTn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